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62" r:id="rId5"/>
    <p:sldId id="264" r:id="rId6"/>
    <p:sldId id="265" r:id="rId7"/>
    <p:sldId id="266" r:id="rId8"/>
    <p:sldId id="272" r:id="rId9"/>
    <p:sldId id="277" r:id="rId10"/>
    <p:sldId id="278" r:id="rId11"/>
    <p:sldId id="27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8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987634-A776-E948-B8B8-36C118230B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84B22-83EB-4E42-8CEE-E61EFF2D5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4B575-D78D-CB43-80E6-819A84DE366D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C1893-3EB5-5B43-B100-7CD0CAF4CF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0487F-7633-554D-9E34-F7EC96669C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07845-59A1-464A-9064-810F376C5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1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413CB-3F76-E646-9D80-2F716C2C1EB1}" type="datetimeFigureOut">
              <a:rPr lang="en-GB" smtClean="0"/>
              <a:t>26/07/2018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08BAE-1B6B-D143-8E16-660B64888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4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8BAE-1B6B-D143-8E16-660B648887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3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8BAE-1B6B-D143-8E16-660B6488871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37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8DD-4167-E64D-AC74-D95095E29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68EF2-B90C-5646-8984-6227DB38A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D0000-E700-A241-BB04-080D805F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4CFA-A492-2449-8C29-1E72B0EA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0B23-BC1D-9440-A255-336C8CE3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E3DD-3482-DA40-A5C7-DE6782937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B8CDD-5BAE-9A43-A3DC-37DD02B09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BE43-F2C6-974C-8697-A5E7FADE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8CC0-99ED-894F-B3B8-44A40DFC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0DDF3-1B38-2447-8F9C-4503C18C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1D93C-B7B8-8B45-BAAB-A63BAE801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61D60-0169-C746-9AE6-E9B0993C2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3C55-C160-354A-AB64-A8831E87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0F7FE-37BE-EC45-9F47-56EFD11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DFF44-A43E-084A-A254-A4AFDCD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6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1992" y="3326145"/>
            <a:ext cx="7548824" cy="1646307"/>
          </a:xfrm>
        </p:spPr>
        <p:txBody>
          <a:bodyPr anchor="b">
            <a:normAutofit/>
          </a:bodyPr>
          <a:lstStyle>
            <a:lvl1pPr marL="0" indent="0">
              <a:buNone/>
              <a:defRPr sz="48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4971" y="4972051"/>
            <a:ext cx="3917951" cy="5143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8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7F55-4AC4-4F46-B967-AD5BA90D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9A6EB-9347-CF40-A002-5AC1629A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C8D3-001B-B148-8C26-75F06F4F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7CF57-FD2E-8C4D-A7EC-A6138932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E5FD1-5193-714F-8099-4C5436E4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1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DA6D-A287-5046-8ABB-3291FF50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A42E-9C5E-9A4D-A4F8-8C410160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2925-9D56-9244-8F15-382AD521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52634-1ADE-8347-BF7E-8B5715CC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F36A-507E-FF46-9D9D-8040B121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9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6CC0-CD50-E942-9DA3-BA1C4D3A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0A6A5-C7FA-524B-AB51-645D92E08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62989-D04E-3541-AB31-3B8B30DA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C86C9-4D02-C848-B963-D6C84641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856B6-DEE2-324F-A8EE-1B8A59E4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8F413-4716-6B41-B4C7-802BA7DD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88BF-2BCC-4547-B847-3CFCE4CA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0F77A-3036-3A4E-AA55-4D3EFD870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E2D72-C2D5-1C40-B1E8-53F48BBA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09DBE-F8BB-3947-B9A0-DCC55073D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942F0-F217-1040-9090-77A60D0BA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F5810-4172-D945-AE62-FA63832F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86841-4D00-4C4F-B175-A25076EC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0CBFE-2205-C94F-89C1-6BC4312E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A08E-FF15-974B-8FC5-43887A77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75EAD-2EC0-FF45-A744-30C0FF07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0996B-FD61-4C4F-8670-01E221C6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9DF5C-37ED-5B4C-9898-C84A0954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558D7-6D86-1047-A010-FE49F616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65C44-2F38-CD4A-87E0-AA79EBD6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802D7-DB1D-E142-85AB-6E99FFD4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9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F283-C94B-A34C-80C0-B6F7437B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82E8-175C-6C48-898C-200E5DAE0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DFCAE-E7BE-FF4E-B76D-94708C61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4F615-7975-AC4C-ACBA-09033461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509C-5A6F-C543-AD3B-5779F101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17011-40DF-5144-BED4-34A456D9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A4B2-DCCA-5343-924A-72CDBCF1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87D99-B667-CB48-9647-AF41F36DB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3679F-F03F-B044-8D56-B0C6679E8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80395-C7E8-2143-9811-C0732A63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762FB-C44B-0945-A8A0-90CB8003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3D9DE-F954-A448-9455-13E35919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54869-91F4-504D-8784-43A1D48D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1C59F-26A2-DC4F-B8EB-89CFBE3D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B5E1-E3E8-7F45-A2F1-20F3E59B8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6AE5-E71C-804F-930D-E07A269F1141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D3D41-B510-7048-A2FA-8F30BA529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EF5E-6F7E-7D43-85F3-CEF59F0C5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mcmedicine.biomedcentral.com/articles/10.1186/s12916-016-0640-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voutcomes.e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7132-0F36-A54A-938F-D6F8F38FE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7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568B6-0ACF-6940-A32D-255BEF0F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3063"/>
            <a:ext cx="9144000" cy="3233737"/>
          </a:xfrm>
        </p:spPr>
        <p:txBody>
          <a:bodyPr>
            <a:normAutofit/>
          </a:bodyPr>
          <a:lstStyle/>
          <a:p>
            <a:r>
              <a:rPr lang="en-US" sz="2800" dirty="0"/>
              <a:t>Defining the 4th "90": Quality of life – The role of community in determining outcomes and person-</a:t>
            </a:r>
            <a:r>
              <a:rPr lang="en-US" sz="2800" dirty="0" err="1"/>
              <a:t>centred</a:t>
            </a:r>
            <a:r>
              <a:rPr lang="en-US" sz="2800" dirty="0"/>
              <a:t> interventions </a:t>
            </a:r>
          </a:p>
          <a:p>
            <a:r>
              <a:rPr lang="en-US" sz="2800" dirty="0"/>
              <a:t>Summary from Main Conference Workshop</a:t>
            </a:r>
          </a:p>
          <a:p>
            <a:endParaRPr lang="en-US" sz="1800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Kevin Moody, </a:t>
            </a:r>
            <a:r>
              <a:rPr lang="en-US" dirty="0" err="1">
                <a:latin typeface="Helvetica" pitchFamily="2" charset="0"/>
              </a:rPr>
              <a:t>BScPhm</a:t>
            </a:r>
            <a:r>
              <a:rPr lang="en-US" dirty="0">
                <a:latin typeface="Helvetica" pitchFamily="2" charset="0"/>
              </a:rPr>
              <a:t>, MBA, </a:t>
            </a:r>
            <a:r>
              <a:rPr lang="en-US" dirty="0" err="1">
                <a:latin typeface="Helvetica" pitchFamily="2" charset="0"/>
              </a:rPr>
              <a:t>EdD</a:t>
            </a: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AIDS 2018</a:t>
            </a:r>
            <a:br>
              <a:rPr lang="en-US" dirty="0">
                <a:latin typeface="Helvetica" pitchFamily="2" charset="0"/>
              </a:rPr>
            </a:br>
            <a:r>
              <a:rPr lang="en-US" dirty="0">
                <a:latin typeface="Helvetica" pitchFamily="2" charset="0"/>
              </a:rPr>
              <a:t>26 July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7EECA-8DD8-004A-9385-0BC20BDB6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050" y="1122363"/>
            <a:ext cx="93599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3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43466" y="908355"/>
            <a:ext cx="7548824" cy="782333"/>
          </a:xfrm>
        </p:spPr>
        <p:txBody>
          <a:bodyPr>
            <a:normAutofit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+mj-lt"/>
              </a:rPr>
              <a:t>Highlights: Key populations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94816-7201-4E28-A5B5-BAA14F0D33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532" y="1912722"/>
            <a:ext cx="9484758" cy="4602378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Major challenges</a:t>
            </a:r>
          </a:p>
          <a:p>
            <a:pPr lvl="1"/>
            <a:r>
              <a:rPr lang="en-GB" sz="2800" dirty="0">
                <a:latin typeface="+mj-lt"/>
              </a:rPr>
              <a:t>Laws! Quality of services! Stigma! 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Structural issues versus health and non-health related quality of life</a:t>
            </a:r>
          </a:p>
          <a:p>
            <a:pPr lvl="1"/>
            <a:r>
              <a:rPr lang="en-GB" sz="2800" dirty="0">
                <a:latin typeface="+mj-lt"/>
              </a:rPr>
              <a:t>Difficult to prioritise QoL when key populations are illegal</a:t>
            </a:r>
          </a:p>
          <a:p>
            <a:pPr lvl="1"/>
            <a:r>
              <a:rPr lang="en-GB" sz="2800" dirty="0">
                <a:latin typeface="+mj-lt"/>
              </a:rPr>
              <a:t>Need to act based on evidence (that rarely exists) and address parallel systems.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Advocacy messages</a:t>
            </a:r>
          </a:p>
          <a:p>
            <a:pPr lvl="1"/>
            <a:r>
              <a:rPr lang="en-GB" sz="2800" dirty="0">
                <a:latin typeface="+mj-lt"/>
              </a:rPr>
              <a:t>Quality of life is not the 4</a:t>
            </a:r>
            <a:r>
              <a:rPr lang="en-GB" sz="2800" baseline="30000" dirty="0">
                <a:latin typeface="+mj-lt"/>
              </a:rPr>
              <a:t>th</a:t>
            </a:r>
            <a:r>
              <a:rPr lang="en-GB" sz="2800" dirty="0">
                <a:latin typeface="+mj-lt"/>
              </a:rPr>
              <a:t> 90. It is the glue that ties the 90-90-90 together.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1119FE9-70EC-784D-8D2B-626FDCE6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9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43466" y="628955"/>
            <a:ext cx="7548824" cy="782333"/>
          </a:xfrm>
        </p:spPr>
        <p:txBody>
          <a:bodyPr>
            <a:normAutofit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+mj-lt"/>
              </a:rPr>
              <a:t>Highlights: Measurement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94816-7201-4E28-A5B5-BAA14F0D33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532" y="1569822"/>
            <a:ext cx="9484758" cy="5059578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Major challenges</a:t>
            </a:r>
          </a:p>
          <a:p>
            <a:pPr lvl="1"/>
            <a:r>
              <a:rPr lang="en-GB" sz="2800" dirty="0">
                <a:latin typeface="+mj-lt"/>
              </a:rPr>
              <a:t>QoL is not linear.</a:t>
            </a:r>
          </a:p>
          <a:p>
            <a:pPr lvl="1"/>
            <a:r>
              <a:rPr lang="en-GB" sz="2800" dirty="0">
                <a:latin typeface="+mj-lt"/>
              </a:rPr>
              <a:t>Children and young adolescents – how do we measure? 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Are snapshot checklists enough?</a:t>
            </a:r>
          </a:p>
          <a:p>
            <a:pPr lvl="1"/>
            <a:r>
              <a:rPr lang="en-GB" sz="2800" dirty="0">
                <a:latin typeface="+mj-lt"/>
              </a:rPr>
              <a:t>Are we measuring the journey or the destination?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Advocacy messages</a:t>
            </a:r>
          </a:p>
          <a:p>
            <a:pPr lvl="1"/>
            <a:r>
              <a:rPr lang="en-GB" sz="2800" dirty="0">
                <a:latin typeface="+mj-lt"/>
              </a:rPr>
              <a:t>How to define and relate the added value for the individual </a:t>
            </a:r>
            <a:r>
              <a:rPr lang="en-GB" sz="2800" i="1" dirty="0">
                <a:latin typeface="+mj-lt"/>
              </a:rPr>
              <a:t>and</a:t>
            </a:r>
            <a:r>
              <a:rPr lang="en-GB" sz="2800" dirty="0">
                <a:latin typeface="+mj-lt"/>
              </a:rPr>
              <a:t> the added value for service provision to show it’s worth investing in.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1119FE9-70EC-784D-8D2B-626FDCE6D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32" y="5135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58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7132-0F36-A54A-938F-D6F8F38FE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568B6-0ACF-6940-A32D-255BEF0F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44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" pitchFamily="2" charset="0"/>
              </a:rPr>
              <a:t>THANK YOU!</a:t>
            </a:r>
          </a:p>
          <a:p>
            <a:r>
              <a:rPr lang="en-US" sz="1800" dirty="0">
                <a:latin typeface="Helvetica" pitchFamily="2" charset="0"/>
              </a:rPr>
              <a:t>Kevin Moody</a:t>
            </a:r>
          </a:p>
          <a:p>
            <a:r>
              <a:rPr lang="en-US" sz="1800" dirty="0" err="1">
                <a:latin typeface="Helvetica" pitchFamily="2" charset="0"/>
              </a:rPr>
              <a:t>k@kevinmoody.org</a:t>
            </a:r>
            <a:endParaRPr lang="en-US" sz="1800" dirty="0">
              <a:latin typeface="Helvetica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7EECA-8DD8-004A-9385-0BC20BDB6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756834"/>
            <a:ext cx="93599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6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365125"/>
            <a:ext cx="8001000" cy="1325563"/>
          </a:xfrm>
        </p:spPr>
        <p:txBody>
          <a:bodyPr/>
          <a:lstStyle/>
          <a:p>
            <a:r>
              <a:rPr lang="en-US" dirty="0"/>
              <a:t>Agenda from Main Conference Workshop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9000" y="365125"/>
            <a:ext cx="1625600" cy="1064381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8C8DD-8E6B-F74F-AB6E-978D4D5231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Non-health-related quality of life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Visvanathan Arumugam, India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Key Populations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Flavian Rhode, South Africa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Measurement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Paula </a:t>
            </a:r>
            <a:r>
              <a:rPr lang="en-US" dirty="0" err="1"/>
              <a:t>Munderi</a:t>
            </a:r>
            <a:r>
              <a:rPr lang="en-US" dirty="0"/>
              <a:t>, Uganda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0C00B-1347-BC43-8A68-26083982D192}"/>
              </a:ext>
            </a:extLst>
          </p:cNvPr>
          <p:cNvSpPr txBox="1"/>
          <p:nvPr/>
        </p:nvSpPr>
        <p:spPr>
          <a:xfrm>
            <a:off x="891116" y="1825625"/>
            <a:ext cx="49233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remarks and Chair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Stephen Doughty, MP, UK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Context: What is quality of life?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Kevin Moody, The Netherlands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Innovative approaches to person-</a:t>
            </a:r>
            <a:r>
              <a:rPr lang="en-US" sz="2800" dirty="0" err="1"/>
              <a:t>centred</a:t>
            </a:r>
            <a:r>
              <a:rPr lang="en-US" sz="2800" dirty="0"/>
              <a:t>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Maryan</a:t>
            </a:r>
            <a:r>
              <a:rPr lang="en-US" sz="2400" dirty="0"/>
              <a:t> Said, Norway</a:t>
            </a:r>
          </a:p>
        </p:txBody>
      </p:sp>
    </p:spTree>
    <p:extLst>
      <p:ext uri="{BB962C8B-B14F-4D97-AF65-F5344CB8AC3E}">
        <p14:creationId xmlns:p14="http://schemas.microsoft.com/office/powerpoint/2010/main" val="6578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9902842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461" y="73635"/>
            <a:ext cx="6159683" cy="6348432"/>
          </a:xfrm>
          <a:prstGeom prst="rect">
            <a:avLst/>
          </a:prstGeom>
        </p:spPr>
      </p:pic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282F196A-5D4F-694B-B275-8EEEEF982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7046" y="303099"/>
            <a:ext cx="1545649" cy="1012032"/>
          </a:xfrm>
        </p:spPr>
      </p:pic>
    </p:spTree>
    <p:extLst>
      <p:ext uri="{BB962C8B-B14F-4D97-AF65-F5344CB8AC3E}">
        <p14:creationId xmlns:p14="http://schemas.microsoft.com/office/powerpoint/2010/main" val="246522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The 4</a:t>
            </a:r>
            <a:r>
              <a:rPr lang="en-US" baseline="30000" dirty="0"/>
              <a:t>th</a:t>
            </a:r>
            <a:r>
              <a:rPr lang="en-US" dirty="0"/>
              <a:t> ‘90’ – Quality of Life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2965BF-2A62-1F4A-A365-2D344689A247}"/>
              </a:ext>
            </a:extLst>
          </p:cNvPr>
          <p:cNvSpPr txBox="1"/>
          <p:nvPr/>
        </p:nvSpPr>
        <p:spPr>
          <a:xfrm>
            <a:off x="1007532" y="2357967"/>
            <a:ext cx="67945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Beyond viral suppression – Lazarus et al.</a:t>
            </a:r>
            <a:r>
              <a:rPr lang="en-US" sz="2800" baseline="30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HIV Outcomes: Beyond viral suppression</a:t>
            </a:r>
            <a:r>
              <a:rPr lang="en-US" sz="2800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34819-43D5-DE47-9422-59754FD30CC9}"/>
              </a:ext>
            </a:extLst>
          </p:cNvPr>
          <p:cNvSpPr txBox="1"/>
          <p:nvPr/>
        </p:nvSpPr>
        <p:spPr>
          <a:xfrm>
            <a:off x="1337733" y="6045200"/>
            <a:ext cx="934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hlinkClick r:id="rId3"/>
              </a:rPr>
              <a:t>https://bmcmedicine.biomedcentral.com/articles/10.1186/s12916-016-0640-4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>
                <a:hlinkClick r:id="rId4"/>
              </a:rPr>
              <a:t>http://hivoutcomes.eu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75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Barriers to implementation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1AEB9B-ED5C-F147-87C4-DF98B2986BD4}"/>
              </a:ext>
            </a:extLst>
          </p:cNvPr>
          <p:cNvSpPr txBox="1"/>
          <p:nvPr/>
        </p:nvSpPr>
        <p:spPr>
          <a:xfrm>
            <a:off x="1007532" y="1748909"/>
            <a:ext cx="88138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Past experience with GIPA is mixed and often not meaningful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Systems in place are currently organized in silos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Approaches are system-, provider- or service-oriented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Treating health is seen as treating a defect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Public health versus personalised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09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Beyond?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509326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4E3B40-75B1-6E45-A23B-EC015D3454AF}"/>
              </a:ext>
            </a:extLst>
          </p:cNvPr>
          <p:cNvSpPr txBox="1"/>
          <p:nvPr/>
        </p:nvSpPr>
        <p:spPr>
          <a:xfrm>
            <a:off x="1007533" y="1998133"/>
            <a:ext cx="82888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 people whose virus is suppressed, it’s important to look at their health and wellness beyond undetectability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 others, quality of life measures need to be in place as a prerequisite to enter or stay in the continuum of care</a:t>
            </a:r>
          </a:p>
        </p:txBody>
      </p:sp>
    </p:spTree>
    <p:extLst>
      <p:ext uri="{BB962C8B-B14F-4D97-AF65-F5344CB8AC3E}">
        <p14:creationId xmlns:p14="http://schemas.microsoft.com/office/powerpoint/2010/main" val="100314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Knowledge, Will and Power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543192"/>
            <a:ext cx="1545649" cy="1012032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0BCB6F-4BF4-B348-9B36-8550724C4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4" y="4157134"/>
            <a:ext cx="2040466" cy="20404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54D54D5-8FF0-EA4D-9659-3956F6C70DEC}"/>
              </a:ext>
            </a:extLst>
          </p:cNvPr>
          <p:cNvSpPr/>
          <p:nvPr/>
        </p:nvSpPr>
        <p:spPr>
          <a:xfrm>
            <a:off x="1188513" y="2636046"/>
            <a:ext cx="2218266" cy="12416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Will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DF2090-342F-4144-BF47-EC950EB106AF}"/>
              </a:ext>
            </a:extLst>
          </p:cNvPr>
          <p:cNvSpPr/>
          <p:nvPr/>
        </p:nvSpPr>
        <p:spPr>
          <a:xfrm>
            <a:off x="8531221" y="2636045"/>
            <a:ext cx="2187579" cy="12416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Power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DDD4C7-2B02-E641-B141-E552B96AF035}"/>
              </a:ext>
            </a:extLst>
          </p:cNvPr>
          <p:cNvSpPr/>
          <p:nvPr/>
        </p:nvSpPr>
        <p:spPr>
          <a:xfrm>
            <a:off x="4859867" y="1690688"/>
            <a:ext cx="2235200" cy="12557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420373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43466" y="678657"/>
            <a:ext cx="7864234" cy="1012032"/>
          </a:xfrm>
        </p:spPr>
        <p:txBody>
          <a:bodyPr>
            <a:normAutofit fontScale="92500" lnSpcReduction="20000"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+mj-lt"/>
              </a:rPr>
              <a:t>Highlights: Innovative approaches to person-centred care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94816-7201-4E28-A5B5-BAA14F0D33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532" y="1912722"/>
            <a:ext cx="9484758" cy="2962939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tx1"/>
                </a:solidFill>
                <a:latin typeface="+mj-lt"/>
              </a:rPr>
              <a:t>Barriers:</a:t>
            </a:r>
          </a:p>
          <a:p>
            <a:pPr lvl="1"/>
            <a:r>
              <a:rPr lang="en-GB" sz="3200" dirty="0">
                <a:latin typeface="+mj-lt"/>
              </a:rPr>
              <a:t>Stigma, Power, Inclusion</a:t>
            </a:r>
            <a:endParaRPr lang="en-GB" sz="3200" dirty="0">
              <a:solidFill>
                <a:schemeClr val="tx1"/>
              </a:solidFill>
              <a:latin typeface="+mj-lt"/>
            </a:endParaRPr>
          </a:p>
          <a:p>
            <a:r>
              <a:rPr lang="en-GB" sz="3200" dirty="0">
                <a:solidFill>
                  <a:schemeClr val="tx1"/>
                </a:solidFill>
                <a:latin typeface="+mj-lt"/>
              </a:rPr>
              <a:t>Opportunities:</a:t>
            </a:r>
          </a:p>
          <a:p>
            <a:pPr lvl="1"/>
            <a:r>
              <a:rPr lang="en-GB" sz="3200" dirty="0">
                <a:latin typeface="+mj-lt"/>
              </a:rPr>
              <a:t>Use data effectively, train health providers, build on differentiated care</a:t>
            </a:r>
          </a:p>
          <a:p>
            <a:r>
              <a:rPr lang="en-GB" sz="3200" dirty="0">
                <a:solidFill>
                  <a:schemeClr val="tx1"/>
                </a:solidFill>
                <a:latin typeface="+mj-lt"/>
              </a:rPr>
              <a:t>Advocacy messages</a:t>
            </a:r>
          </a:p>
          <a:p>
            <a:pPr lvl="1"/>
            <a:r>
              <a:rPr lang="en-GB" sz="3200" dirty="0">
                <a:latin typeface="+mj-lt"/>
              </a:rPr>
              <a:t>Client first: Dialogue and collaboration</a:t>
            </a:r>
          </a:p>
          <a:p>
            <a:pPr lvl="2"/>
            <a:r>
              <a:rPr lang="en-GB" sz="3200" dirty="0">
                <a:solidFill>
                  <a:schemeClr val="tx1"/>
                </a:solidFill>
                <a:latin typeface="+mj-lt"/>
              </a:rPr>
              <a:t>Client, comm</a:t>
            </a:r>
            <a:r>
              <a:rPr lang="en-GB" sz="3200" dirty="0">
                <a:latin typeface="+mj-lt"/>
              </a:rPr>
              <a:t>unities, service providers, policy makers</a:t>
            </a:r>
            <a:endParaRPr lang="en-GB" sz="32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1119FE9-70EC-784D-8D2B-626FDCE6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8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43466" y="787401"/>
            <a:ext cx="7775334" cy="903288"/>
          </a:xfrm>
        </p:spPr>
        <p:txBody>
          <a:bodyPr>
            <a:normAutofit fontScale="92500"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+mj-lt"/>
              </a:rPr>
              <a:t>Highlights: Non-health-related QoL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94816-7201-4E28-A5B5-BAA14F0D33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532" y="1912722"/>
            <a:ext cx="9484758" cy="4602378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Most important issue</a:t>
            </a:r>
          </a:p>
          <a:p>
            <a:pPr lvl="1"/>
            <a:r>
              <a:rPr lang="en-GB" sz="2800" dirty="0">
                <a:latin typeface="+mj-lt"/>
              </a:rPr>
              <a:t>Needs priorities differ</a:t>
            </a:r>
          </a:p>
          <a:p>
            <a:pPr lvl="2"/>
            <a:r>
              <a:rPr lang="en-GB" sz="2800" dirty="0">
                <a:solidFill>
                  <a:schemeClr val="tx1"/>
                </a:solidFill>
                <a:latin typeface="+mj-lt"/>
              </a:rPr>
              <a:t>Food versus medicines versus ageing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Relation to 90-90-90:</a:t>
            </a:r>
          </a:p>
          <a:p>
            <a:pPr lvl="1"/>
            <a:r>
              <a:rPr lang="en-GB" sz="2800" dirty="0">
                <a:latin typeface="+mj-lt"/>
              </a:rPr>
              <a:t>Decriminalisation</a:t>
            </a:r>
          </a:p>
          <a:p>
            <a:pPr lvl="1"/>
            <a:r>
              <a:rPr lang="en-GB" sz="2800" dirty="0">
                <a:latin typeface="+mj-lt"/>
              </a:rPr>
              <a:t>Need to be country-specific</a:t>
            </a:r>
          </a:p>
          <a:p>
            <a:r>
              <a:rPr lang="en-GB" sz="2800" dirty="0">
                <a:solidFill>
                  <a:schemeClr val="tx1"/>
                </a:solidFill>
                <a:latin typeface="+mj-lt"/>
              </a:rPr>
              <a:t>Advocacy messages</a:t>
            </a:r>
          </a:p>
          <a:p>
            <a:pPr lvl="1"/>
            <a:r>
              <a:rPr lang="en-GB" sz="2800" dirty="0">
                <a:latin typeface="+mj-lt"/>
              </a:rPr>
              <a:t>Evidenced-based research on social, in addition to biomedical approaches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1119FE9-70EC-784D-8D2B-626FDCE6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292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399</Words>
  <Application>Microsoft Macintosh PowerPoint</Application>
  <PresentationFormat>Widescreen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PowerPoint Presentation</vt:lpstr>
      <vt:lpstr>Agenda from Main Conference Workshop</vt:lpstr>
      <vt:lpstr>PowerPoint Presentation</vt:lpstr>
      <vt:lpstr>The 4th ‘90’ – Quality of Life</vt:lpstr>
      <vt:lpstr>Barriers to implementation</vt:lpstr>
      <vt:lpstr>Beyond?</vt:lpstr>
      <vt:lpstr>Knowledge, Will and Power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Moody</dc:creator>
  <cp:lastModifiedBy>Kevin Moody</cp:lastModifiedBy>
  <cp:revision>24</cp:revision>
  <cp:lastPrinted>2018-07-25T07:37:45Z</cp:lastPrinted>
  <dcterms:created xsi:type="dcterms:W3CDTF">2018-07-12T11:40:26Z</dcterms:created>
  <dcterms:modified xsi:type="dcterms:W3CDTF">2018-07-26T09:50:19Z</dcterms:modified>
</cp:coreProperties>
</file>